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8" r:id="rId3"/>
    <p:sldId id="263" r:id="rId4"/>
    <p:sldId id="257" r:id="rId5"/>
    <p:sldId id="259" r:id="rId6"/>
    <p:sldId id="260" r:id="rId7"/>
    <p:sldId id="261" r:id="rId8"/>
    <p:sldId id="264" r:id="rId9"/>
    <p:sldId id="262" r:id="rId10"/>
    <p:sldId id="265" r:id="rId11"/>
    <p:sldId id="258" r:id="rId12"/>
    <p:sldId id="266" r:id="rId13"/>
    <p:sldId id="269" r:id="rId14"/>
  </p:sldIdLst>
  <p:sldSz cx="9144000" cy="6858000" type="overhead"/>
  <p:notesSz cx="6877050" cy="9656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99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2C08-0B1B-4F26-A81A-972E7964F2B8}" type="datetimeFigureOut">
              <a:rPr lang="zh-TW" altLang="en-US" smtClean="0"/>
              <a:t>2022/8/11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1DF5-05D8-4326-81E1-1B124413A7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461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2C08-0B1B-4F26-A81A-972E7964F2B8}" type="datetimeFigureOut">
              <a:rPr lang="zh-TW" altLang="en-US" smtClean="0"/>
              <a:t>2022/8/11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1DF5-05D8-4326-81E1-1B124413A7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295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2C08-0B1B-4F26-A81A-972E7964F2B8}" type="datetimeFigureOut">
              <a:rPr lang="zh-TW" altLang="en-US" smtClean="0"/>
              <a:t>2022/8/11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1DF5-05D8-4326-81E1-1B124413A7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60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2C08-0B1B-4F26-A81A-972E7964F2B8}" type="datetimeFigureOut">
              <a:rPr lang="zh-TW" altLang="en-US" smtClean="0"/>
              <a:t>2022/8/11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1DF5-05D8-4326-81E1-1B124413A7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594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2C08-0B1B-4F26-A81A-972E7964F2B8}" type="datetimeFigureOut">
              <a:rPr lang="zh-TW" altLang="en-US" smtClean="0"/>
              <a:t>2022/8/11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1DF5-05D8-4326-81E1-1B124413A7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143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2C08-0B1B-4F26-A81A-972E7964F2B8}" type="datetimeFigureOut">
              <a:rPr lang="zh-TW" altLang="en-US" smtClean="0"/>
              <a:t>2022/8/11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1DF5-05D8-4326-81E1-1B124413A7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2084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2C08-0B1B-4F26-A81A-972E7964F2B8}" type="datetimeFigureOut">
              <a:rPr lang="zh-TW" altLang="en-US" smtClean="0"/>
              <a:t>2022/8/11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1DF5-05D8-4326-81E1-1B124413A7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401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2C08-0B1B-4F26-A81A-972E7964F2B8}" type="datetimeFigureOut">
              <a:rPr lang="zh-TW" altLang="en-US" smtClean="0"/>
              <a:t>2022/8/11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1DF5-05D8-4326-81E1-1B124413A7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583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2C08-0B1B-4F26-A81A-972E7964F2B8}" type="datetimeFigureOut">
              <a:rPr lang="zh-TW" altLang="en-US" smtClean="0"/>
              <a:t>2022/8/11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1DF5-05D8-4326-81E1-1B124413A7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336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2C08-0B1B-4F26-A81A-972E7964F2B8}" type="datetimeFigureOut">
              <a:rPr lang="zh-TW" altLang="en-US" smtClean="0"/>
              <a:t>2022/8/11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1DF5-05D8-4326-81E1-1B124413A7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681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2C08-0B1B-4F26-A81A-972E7964F2B8}" type="datetimeFigureOut">
              <a:rPr lang="zh-TW" altLang="en-US" smtClean="0"/>
              <a:t>2022/8/11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1DF5-05D8-4326-81E1-1B124413A7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40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72C08-0B1B-4F26-A81A-972E7964F2B8}" type="datetimeFigureOut">
              <a:rPr lang="zh-TW" altLang="en-US" smtClean="0"/>
              <a:t>2022/8/11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51DF5-05D8-4326-81E1-1B124413A7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414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hag.net/004837-schoolchildren-cherry-blossom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ahag.net/001659-music-note-frame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hag.net/004837-schoolchildren-cherry-blossom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Word_Document.docx"/><Relationship Id="rId4" Type="http://schemas.openxmlformats.org/officeDocument/2006/relationships/hyperlink" Target="http://gahag.net/011852-autumn-leaves-fram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Document1.docx"/><Relationship Id="rId4" Type="http://schemas.openxmlformats.org/officeDocument/2006/relationships/hyperlink" Target="http://gahag.net/011852-autumn-leaves-fram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Document2.docx"/><Relationship Id="rId4" Type="http://schemas.openxmlformats.org/officeDocument/2006/relationships/hyperlink" Target="http://gahag.net/011852-autumn-leaves-fram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Document3.docx"/><Relationship Id="rId4" Type="http://schemas.openxmlformats.org/officeDocument/2006/relationships/hyperlink" Target="http://gahag.net/011852-autumn-leaves-fram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ahag.net/004837-schoolchildren-cherry-blossom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ahag.net/001659-music-note-frame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1E4EE9C-80EE-49DB-9AE9-C14BAAA8D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1" y="0"/>
            <a:ext cx="9906000" cy="68580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C1373586-3120-442F-A393-714E25F68282}"/>
              </a:ext>
            </a:extLst>
          </p:cNvPr>
          <p:cNvSpPr txBox="1"/>
          <p:nvPr/>
        </p:nvSpPr>
        <p:spPr>
          <a:xfrm>
            <a:off x="2193380" y="3885094"/>
            <a:ext cx="47965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>
                <a:solidFill>
                  <a:srgbClr val="0000FF"/>
                </a:solidFill>
                <a:latin typeface="華康新儷粗黑" panose="020B0700000000000000" pitchFamily="34" charset="-120"/>
                <a:ea typeface="全真顏體" panose="02010609000101010101" pitchFamily="49" charset="-120"/>
              </a:rPr>
              <a:t>招 生 簡 介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47900A8-EA7A-42B7-8F0A-8E6415966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09" y="1385018"/>
            <a:ext cx="4119528" cy="306343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D2BE5A3-88E1-4C08-8B8C-5294E300A370}"/>
              </a:ext>
            </a:extLst>
          </p:cNvPr>
          <p:cNvSpPr/>
          <p:nvPr/>
        </p:nvSpPr>
        <p:spPr>
          <a:xfrm>
            <a:off x="1021326" y="471023"/>
            <a:ext cx="7101347" cy="15498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>
                <a:gd name="adj" fmla="val 24010"/>
              </a:avLst>
            </a:prstTxWarp>
            <a:spAutoFit/>
          </a:bodyPr>
          <a:lstStyle/>
          <a:p>
            <a:pPr algn="ctr"/>
            <a:r>
              <a:rPr lang="zh-TW" altLang="en-US" sz="5400" b="0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新儷粗黑" panose="020B0700000000000000" pitchFamily="34" charset="-120"/>
                <a:ea typeface="全真顏體" panose="02010609000101010101" pitchFamily="49" charset="-120"/>
              </a:rPr>
              <a:t>臺北市私立三軍幼兒園</a:t>
            </a:r>
            <a:endParaRPr lang="zh-TW" altLang="en-US" sz="54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全真顏體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8808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CC40AAB-D786-47FC-BD71-B9C9AE85B64A}"/>
              </a:ext>
            </a:extLst>
          </p:cNvPr>
          <p:cNvSpPr/>
          <p:nvPr/>
        </p:nvSpPr>
        <p:spPr>
          <a:xfrm>
            <a:off x="1401901" y="699624"/>
            <a:ext cx="634019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新綜藝體" panose="040B0709000000000000" pitchFamily="81" charset="-120"/>
                <a:ea typeface="華康新綜藝體" panose="040B0709000000000000" pitchFamily="81" charset="-120"/>
              </a:rPr>
              <a:t>幼生家長實際</a:t>
            </a:r>
            <a:endParaRPr lang="en-US" altLang="zh-TW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新綜藝體" panose="040B0709000000000000" pitchFamily="81" charset="-120"/>
              <a:ea typeface="華康新綜藝體" panose="040B0709000000000000" pitchFamily="81" charset="-120"/>
            </a:endParaRPr>
          </a:p>
          <a:p>
            <a:pPr algn="ctr"/>
            <a:r>
              <a:rPr lang="zh-TW" alt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新綜藝體" panose="040B0709000000000000" pitchFamily="81" charset="-120"/>
                <a:ea typeface="華康新綜藝體" panose="040B0709000000000000" pitchFamily="81" charset="-120"/>
              </a:rPr>
              <a:t>每月平均負擔</a:t>
            </a:r>
          </a:p>
        </p:txBody>
      </p:sp>
    </p:spTree>
    <p:extLst>
      <p:ext uri="{BB962C8B-B14F-4D97-AF65-F5344CB8AC3E}">
        <p14:creationId xmlns:p14="http://schemas.microsoft.com/office/powerpoint/2010/main" val="3713850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F6B67C10-46FC-4DA9-8F06-07834AEF4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597621"/>
              </p:ext>
            </p:extLst>
          </p:nvPr>
        </p:nvGraphicFramePr>
        <p:xfrm>
          <a:off x="366746" y="1244713"/>
          <a:ext cx="8427492" cy="4943035"/>
        </p:xfrm>
        <a:graphic>
          <a:graphicData uri="http://schemas.openxmlformats.org/drawingml/2006/table">
            <a:tbl>
              <a:tblPr firstRow="1" firstCol="1" bandRow="1"/>
              <a:tblGrid>
                <a:gridCol w="1103632">
                  <a:extLst>
                    <a:ext uri="{9D8B030D-6E8A-4147-A177-3AD203B41FA5}">
                      <a16:colId xmlns:a16="http://schemas.microsoft.com/office/drawing/2014/main" val="137439189"/>
                    </a:ext>
                  </a:extLst>
                </a:gridCol>
                <a:gridCol w="1528330">
                  <a:extLst>
                    <a:ext uri="{9D8B030D-6E8A-4147-A177-3AD203B41FA5}">
                      <a16:colId xmlns:a16="http://schemas.microsoft.com/office/drawing/2014/main" val="204114841"/>
                    </a:ext>
                  </a:extLst>
                </a:gridCol>
                <a:gridCol w="1581783">
                  <a:extLst>
                    <a:ext uri="{9D8B030D-6E8A-4147-A177-3AD203B41FA5}">
                      <a16:colId xmlns:a16="http://schemas.microsoft.com/office/drawing/2014/main" val="2284425064"/>
                    </a:ext>
                  </a:extLst>
                </a:gridCol>
                <a:gridCol w="1095625">
                  <a:extLst>
                    <a:ext uri="{9D8B030D-6E8A-4147-A177-3AD203B41FA5}">
                      <a16:colId xmlns:a16="http://schemas.microsoft.com/office/drawing/2014/main" val="1145273282"/>
                    </a:ext>
                  </a:extLst>
                </a:gridCol>
                <a:gridCol w="1585307">
                  <a:extLst>
                    <a:ext uri="{9D8B030D-6E8A-4147-A177-3AD203B41FA5}">
                      <a16:colId xmlns:a16="http://schemas.microsoft.com/office/drawing/2014/main" val="514563110"/>
                    </a:ext>
                  </a:extLst>
                </a:gridCol>
                <a:gridCol w="1532815">
                  <a:extLst>
                    <a:ext uri="{9D8B030D-6E8A-4147-A177-3AD203B41FA5}">
                      <a16:colId xmlns:a16="http://schemas.microsoft.com/office/drawing/2014/main" val="2743650964"/>
                    </a:ext>
                  </a:extLst>
                </a:gridCol>
              </a:tblGrid>
              <a:tr h="50829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歲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大班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)/</a:t>
                      </a:r>
                      <a:r>
                        <a:rPr lang="zh-TW" altLang="en-US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設籍臺北市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3-4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歲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</a:t>
                      </a:r>
                      <a:r>
                        <a:rPr lang="zh-TW" altLang="en-US" sz="2400" b="1" kern="10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中班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)/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設籍臺北市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442873"/>
                  </a:ext>
                </a:extLst>
              </a:tr>
              <a:tr h="621480">
                <a:tc>
                  <a:txBody>
                    <a:bodyPr/>
                    <a:lstStyle/>
                    <a:p>
                      <a:pPr algn="r"/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身分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軍</a:t>
                      </a:r>
                      <a:r>
                        <a:rPr lang="en-US" altLang="zh-TW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眷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社</a:t>
                      </a:r>
                      <a:r>
                        <a:rPr lang="en-US" altLang="zh-TW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區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身分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軍</a:t>
                      </a:r>
                      <a:r>
                        <a:rPr lang="en-US" altLang="zh-TW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眷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社</a:t>
                      </a:r>
                      <a:r>
                        <a:rPr lang="en-US" altLang="zh-TW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區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021792"/>
                  </a:ext>
                </a:extLst>
              </a:tr>
              <a:tr h="1016597">
                <a:tc>
                  <a:txBody>
                    <a:bodyPr/>
                    <a:lstStyle/>
                    <a:p>
                      <a:pPr algn="dist"/>
                      <a:r>
                        <a:rPr lang="zh-TW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平均</a:t>
                      </a:r>
                      <a:endParaRPr lang="en-US" altLang="zh-TW" sz="1800" b="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每月學費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4,867</a:t>
                      </a:r>
                      <a:r>
                        <a:rPr lang="zh-TW" altLang="en-US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7,413</a:t>
                      </a:r>
                      <a:r>
                        <a:rPr kumimoji="0" lang="zh-TW" altLang="en-US" sz="20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平均</a:t>
                      </a:r>
                      <a:endParaRPr lang="en-US" altLang="zh-TW" sz="1800" b="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每月學費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6,366</a:t>
                      </a:r>
                      <a:r>
                        <a:rPr kumimoji="0" lang="zh-TW" altLang="en-US" sz="20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9,112</a:t>
                      </a:r>
                      <a:r>
                        <a:rPr kumimoji="0" lang="zh-TW" altLang="en-US" sz="20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479953"/>
                  </a:ext>
                </a:extLst>
              </a:tr>
              <a:tr h="1398330">
                <a:tc>
                  <a:txBody>
                    <a:bodyPr/>
                    <a:lstStyle/>
                    <a:p>
                      <a:pPr algn="ctr"/>
                      <a:r>
                        <a:rPr lang="zh-TW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政府平均</a:t>
                      </a:r>
                      <a:endParaRPr lang="en-US" altLang="zh-TW" sz="1800" b="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每月補助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altLang="zh-TW" sz="1800" b="1" kern="1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TW" sz="18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5,424</a:t>
                      </a:r>
                      <a:r>
                        <a:rPr lang="zh-TW" altLang="en-US" sz="18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TW" sz="18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lang="zh-TW" altLang="en-US" sz="18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胎</a:t>
                      </a:r>
                      <a:r>
                        <a:rPr lang="en-US" altLang="zh-TW" sz="18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/>
                      <a:r>
                        <a:rPr lang="en-US" altLang="zh-TW" sz="18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6,424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TW" sz="18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(2</a:t>
                      </a:r>
                      <a:r>
                        <a:rPr lang="zh-TW" altLang="en-US" sz="18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胎</a:t>
                      </a:r>
                      <a:r>
                        <a:rPr lang="en-US" altLang="zh-TW" sz="18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/>
                      <a:r>
                        <a:rPr lang="en-US" altLang="zh-TW" sz="18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7,424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TW" sz="18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(3</a:t>
                      </a:r>
                      <a:r>
                        <a:rPr lang="zh-TW" altLang="en-US" sz="18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胎</a:t>
                      </a:r>
                      <a:r>
                        <a:rPr lang="en-US" altLang="zh-TW" sz="18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l"/>
                      <a:endParaRPr lang="en-US" altLang="zh-TW" sz="1800" b="1" kern="1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5,424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TW" sz="18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lang="zh-TW" altLang="en-US" sz="18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胎</a:t>
                      </a:r>
                      <a:r>
                        <a:rPr lang="en-US" altLang="zh-TW" sz="18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l"/>
                      <a:r>
                        <a:rPr lang="en-US" altLang="zh-TW" sz="18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6,424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TW" sz="18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(2</a:t>
                      </a:r>
                      <a:r>
                        <a:rPr lang="zh-TW" altLang="en-US" sz="18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胎</a:t>
                      </a:r>
                      <a:r>
                        <a:rPr lang="en-US" altLang="zh-TW" sz="18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l"/>
                      <a:r>
                        <a:rPr lang="en-US" altLang="zh-TW" sz="18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7,424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TW" sz="18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(3</a:t>
                      </a:r>
                      <a:r>
                        <a:rPr lang="zh-TW" altLang="en-US" sz="18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胎</a:t>
                      </a:r>
                      <a:r>
                        <a:rPr lang="en-US" altLang="zh-TW" sz="18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政府</a:t>
                      </a:r>
                      <a:r>
                        <a:rPr lang="zh-TW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平均</a:t>
                      </a:r>
                      <a:endParaRPr lang="en-US" altLang="zh-TW" sz="1800" b="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每月補助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7,276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胎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8,276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(2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胎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9,276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(3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胎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7,276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胎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8,276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(2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胎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9,276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(3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胎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901797"/>
                  </a:ext>
                </a:extLst>
              </a:tr>
              <a:tr h="1398330">
                <a:tc>
                  <a:txBody>
                    <a:bodyPr/>
                    <a:lstStyle/>
                    <a:p>
                      <a:pPr algn="ctr"/>
                      <a:r>
                        <a:rPr lang="zh-TW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幼生實際</a:t>
                      </a:r>
                      <a:endParaRPr lang="en-US" altLang="zh-TW" sz="1800" b="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dist"/>
                      <a:r>
                        <a:rPr lang="zh-TW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平均</a:t>
                      </a:r>
                      <a:endParaRPr lang="en-US" altLang="zh-TW" sz="1800" b="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每月繳交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-557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胎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-1,557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(2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胎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-2,557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(3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胎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1989/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胎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989/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(2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胎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-11/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(3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胎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幼生實際</a:t>
                      </a:r>
                      <a:endParaRPr lang="en-US" altLang="zh-TW" sz="1800" b="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dist"/>
                      <a:r>
                        <a:rPr lang="zh-TW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平均</a:t>
                      </a:r>
                      <a:endParaRPr lang="en-US" altLang="zh-TW" sz="1800" b="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每月繳交</a:t>
                      </a:r>
                      <a:endParaRPr lang="zh-TW" sz="1800" b="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-910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胎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-1,910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(2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胎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-2,910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(3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胎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1,836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胎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836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(2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胎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-164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(3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胎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096276"/>
                  </a:ext>
                </a:extLst>
              </a:tr>
            </a:tbl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F0B429D5-609D-4D24-8671-4B4F7B51A6A2}"/>
              </a:ext>
            </a:extLst>
          </p:cNvPr>
          <p:cNvSpPr txBox="1"/>
          <p:nvPr/>
        </p:nvSpPr>
        <p:spPr>
          <a:xfrm>
            <a:off x="551687" y="670252"/>
            <a:ext cx="82425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扣除補助款項</a:t>
            </a:r>
            <a:r>
              <a:rPr lang="en-US" altLang="zh-TW" sz="28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/</a:t>
            </a:r>
            <a:r>
              <a:rPr lang="zh-TW" altLang="en-US" sz="28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就讀本園幼生家長每月實際負擔費用</a:t>
            </a:r>
          </a:p>
        </p:txBody>
      </p:sp>
    </p:spTree>
    <p:extLst>
      <p:ext uri="{BB962C8B-B14F-4D97-AF65-F5344CB8AC3E}">
        <p14:creationId xmlns:p14="http://schemas.microsoft.com/office/powerpoint/2010/main" val="2562041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0703726E-7D7A-4F21-A20F-FEAC7B0D6971}"/>
              </a:ext>
            </a:extLst>
          </p:cNvPr>
          <p:cNvSpPr txBox="1"/>
          <p:nvPr/>
        </p:nvSpPr>
        <p:spPr>
          <a:xfrm>
            <a:off x="259080" y="703411"/>
            <a:ext cx="8942832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3600" b="1" dirty="0">
                <a:solidFill>
                  <a:srgbClr val="0000FF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報名專線</a:t>
            </a:r>
            <a:r>
              <a:rPr lang="zh-TW" altLang="en-US" sz="3600" b="1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：</a:t>
            </a:r>
          </a:p>
          <a:p>
            <a:pPr>
              <a:spcBef>
                <a:spcPts val="1200"/>
              </a:spcBef>
            </a:pPr>
            <a:r>
              <a:rPr lang="zh-TW" altLang="en-US" sz="3600" b="1" dirty="0">
                <a:solidFill>
                  <a:srgbClr val="0000FF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電話</a:t>
            </a:r>
            <a:r>
              <a:rPr lang="zh-TW" altLang="en-US" sz="3600" b="1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：</a:t>
            </a:r>
            <a:r>
              <a:rPr lang="en-US" altLang="zh-TW" sz="3600" b="1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02-27858410#</a:t>
            </a:r>
            <a:r>
              <a:rPr lang="zh-TW" altLang="en-US" sz="3600" b="1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園長</a:t>
            </a:r>
            <a:r>
              <a:rPr lang="en-US" altLang="zh-TW" sz="3600" b="1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28#</a:t>
            </a:r>
            <a:r>
              <a:rPr lang="zh-TW" altLang="en-US" sz="3600" b="1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教保組長</a:t>
            </a:r>
            <a:r>
              <a:rPr lang="en-US" altLang="zh-TW" sz="3600" b="1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29</a:t>
            </a:r>
          </a:p>
          <a:p>
            <a:pPr>
              <a:spcBef>
                <a:spcPts val="1200"/>
              </a:spcBef>
            </a:pPr>
            <a:r>
              <a:rPr lang="zh-TW" altLang="en-US" sz="3600" b="1" dirty="0">
                <a:solidFill>
                  <a:srgbClr val="0000FF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電子郵件</a:t>
            </a:r>
            <a:r>
              <a:rPr lang="zh-TW" altLang="en-US" sz="3600" b="1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：</a:t>
            </a:r>
            <a:r>
              <a:rPr lang="en-US" altLang="zh-TW" sz="3600" b="1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san.jiun@msa.hinet.net</a:t>
            </a:r>
          </a:p>
          <a:p>
            <a:pPr>
              <a:spcBef>
                <a:spcPts val="1200"/>
              </a:spcBef>
            </a:pPr>
            <a:r>
              <a:rPr lang="zh-TW" altLang="en-US" sz="3600" b="1" dirty="0">
                <a:solidFill>
                  <a:srgbClr val="0000FF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地址</a:t>
            </a:r>
            <a:r>
              <a:rPr lang="zh-TW" altLang="en-US" sz="3600" b="1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：臺北市南港區南港路二段</a:t>
            </a:r>
            <a:r>
              <a:rPr lang="en-US" altLang="zh-TW" sz="3600" b="1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146</a:t>
            </a:r>
            <a:r>
              <a:rPr lang="zh-TW" altLang="en-US" sz="3600" b="1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號一樓</a:t>
            </a:r>
          </a:p>
          <a:p>
            <a:pPr>
              <a:spcBef>
                <a:spcPts val="1200"/>
              </a:spcBef>
            </a:pPr>
            <a:r>
              <a:rPr lang="zh-TW" altLang="en-US" sz="3600" b="1" dirty="0">
                <a:solidFill>
                  <a:srgbClr val="0000FF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臺北市三軍幼兒園網頁</a:t>
            </a:r>
            <a:endParaRPr lang="en-US" altLang="zh-TW" sz="3600" b="1" dirty="0">
              <a:solidFill>
                <a:srgbClr val="0000FF"/>
              </a:solidFill>
              <a:latin typeface="華康儷粗圓(P)" panose="020F0700000000000000" pitchFamily="34" charset="-120"/>
              <a:ea typeface="華康儷粗圓(P)" panose="020F0700000000000000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600" b="1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（</a:t>
            </a:r>
            <a:r>
              <a:rPr lang="en-US" altLang="zh-TW" sz="3600" b="1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http://san-jiun.topschool.tw</a:t>
            </a:r>
            <a:r>
              <a:rPr lang="zh-TW" altLang="en-US" sz="3600" b="1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959950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21F8FA3-EA93-494E-851C-5C3F2CFBE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37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65994801-EC90-4312-8BC1-04C34B9F8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1"/>
            <a:ext cx="9906000" cy="685799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3DC01E6-AB30-4090-9FAC-F21EE7D4B2BB}"/>
              </a:ext>
            </a:extLst>
          </p:cNvPr>
          <p:cNvSpPr txBox="1"/>
          <p:nvPr/>
        </p:nvSpPr>
        <p:spPr>
          <a:xfrm>
            <a:off x="807720" y="942493"/>
            <a:ext cx="7598664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TW" altLang="en-US" sz="4000" dirty="0">
                <a:solidFill>
                  <a:srgbClr val="FF000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收托年齡及人數</a:t>
            </a:r>
            <a:endParaRPr lang="en-US" altLang="zh-TW" sz="4000" dirty="0">
              <a:solidFill>
                <a:srgbClr val="FF0000"/>
              </a:solidFill>
              <a:latin typeface="華康儷粗圓(P)" panose="020F0700000000000000" pitchFamily="34" charset="-120"/>
              <a:ea typeface="華康儷粗圓(P)" panose="020F0700000000000000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200" dirty="0">
                <a:solidFill>
                  <a:srgbClr val="FF000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小班生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：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60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名；年滿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3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足歲至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4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歲</a:t>
            </a:r>
            <a:endParaRPr lang="en-US" altLang="zh-TW" sz="3200" dirty="0">
              <a:latin typeface="華康儷粗圓(P)" panose="020F0700000000000000" pitchFamily="34" charset="-120"/>
              <a:ea typeface="華康儷粗圓(P)" panose="020F0700000000000000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（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107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年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9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月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2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日至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108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年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9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月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1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日出生）</a:t>
            </a:r>
          </a:p>
          <a:p>
            <a:pPr>
              <a:spcBef>
                <a:spcPts val="1200"/>
              </a:spcBef>
            </a:pPr>
            <a:r>
              <a:rPr lang="zh-TW" altLang="en-US" sz="3200" dirty="0">
                <a:solidFill>
                  <a:srgbClr val="FF000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中班生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（視缺額人數）：年滿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4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足歲至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5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歲（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106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年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9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月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2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日至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107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年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9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月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1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日出生）。</a:t>
            </a:r>
          </a:p>
          <a:p>
            <a:pPr>
              <a:spcBef>
                <a:spcPts val="1200"/>
              </a:spcBef>
            </a:pPr>
            <a:r>
              <a:rPr lang="zh-TW" altLang="en-US" sz="3200" dirty="0">
                <a:solidFill>
                  <a:srgbClr val="FF000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大班生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（視缺額人數）：年滿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5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足歲至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6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歲（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105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年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9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月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2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日至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106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年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9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月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1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日出生）。</a:t>
            </a:r>
          </a:p>
        </p:txBody>
      </p:sp>
    </p:spTree>
    <p:extLst>
      <p:ext uri="{BB962C8B-B14F-4D97-AF65-F5344CB8AC3E}">
        <p14:creationId xmlns:p14="http://schemas.microsoft.com/office/powerpoint/2010/main" val="3767786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CB8D5A8-2FA8-4B96-9ED0-B823FD2BFC03}"/>
              </a:ext>
            </a:extLst>
          </p:cNvPr>
          <p:cNvSpPr/>
          <p:nvPr/>
        </p:nvSpPr>
        <p:spPr>
          <a:xfrm>
            <a:off x="1914862" y="1330559"/>
            <a:ext cx="531427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新綜藝體" panose="040B0709000000000000" pitchFamily="81" charset="-120"/>
                <a:ea typeface="華康新綜藝體" panose="040B0709000000000000" pitchFamily="81" charset="-120"/>
              </a:rPr>
              <a:t>收　　費</a:t>
            </a:r>
          </a:p>
        </p:txBody>
      </p:sp>
    </p:spTree>
    <p:extLst>
      <p:ext uri="{BB962C8B-B14F-4D97-AF65-F5344CB8AC3E}">
        <p14:creationId xmlns:p14="http://schemas.microsoft.com/office/powerpoint/2010/main" val="1511598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物件 6">
            <a:extLst>
              <a:ext uri="{FF2B5EF4-FFF2-40B4-BE49-F238E27FC236}">
                <a16:creationId xmlns:a16="http://schemas.microsoft.com/office/drawing/2014/main" id="{4C95327C-D9FE-4E05-BC6F-91CA69FE67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618506"/>
              </p:ext>
            </p:extLst>
          </p:nvPr>
        </p:nvGraphicFramePr>
        <p:xfrm>
          <a:off x="1137857" y="1137159"/>
          <a:ext cx="6888162" cy="471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Document" r:id="rId5" imgW="6888641" imgH="4709459" progId="Word.Document.12">
                  <p:embed/>
                </p:oleObj>
              </mc:Choice>
              <mc:Fallback>
                <p:oleObj name="Document" r:id="rId5" imgW="6888641" imgH="47094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7857" y="1137159"/>
                        <a:ext cx="6888162" cy="471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294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E7078F3B-83DB-432B-8A6A-C10E76AC2F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982625"/>
              </p:ext>
            </p:extLst>
          </p:nvPr>
        </p:nvGraphicFramePr>
        <p:xfrm>
          <a:off x="1137857" y="1137159"/>
          <a:ext cx="6888162" cy="471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" name="Document" r:id="rId5" imgW="6888641" imgH="4709459" progId="Word.Document.12">
                  <p:embed/>
                </p:oleObj>
              </mc:Choice>
              <mc:Fallback>
                <p:oleObj name="Document" r:id="rId5" imgW="6888641" imgH="47094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7857" y="1137159"/>
                        <a:ext cx="6888162" cy="471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1025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8D808795-2DAE-4CBD-9DE8-210BA6BD9A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44102"/>
              </p:ext>
            </p:extLst>
          </p:nvPr>
        </p:nvGraphicFramePr>
        <p:xfrm>
          <a:off x="1147001" y="1137159"/>
          <a:ext cx="6888162" cy="471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2" name="Document" r:id="rId5" imgW="6888641" imgH="4709459" progId="Word.Document.12">
                  <p:embed/>
                </p:oleObj>
              </mc:Choice>
              <mc:Fallback>
                <p:oleObj name="Document" r:id="rId5" imgW="6888641" imgH="47094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7001" y="1137159"/>
                        <a:ext cx="6888162" cy="471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9823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719CC2A6-A115-4739-8877-4006FF77BF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168906"/>
              </p:ext>
            </p:extLst>
          </p:nvPr>
        </p:nvGraphicFramePr>
        <p:xfrm>
          <a:off x="1147001" y="1137159"/>
          <a:ext cx="6888162" cy="471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" name="Document" r:id="rId5" imgW="6888641" imgH="4709459" progId="Word.Document.12">
                  <p:embed/>
                </p:oleObj>
              </mc:Choice>
              <mc:Fallback>
                <p:oleObj name="Document" r:id="rId5" imgW="6888641" imgH="47094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7001" y="1137159"/>
                        <a:ext cx="6888162" cy="471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2809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2D3024B-5578-47CA-86CE-C941E6695F0A}"/>
              </a:ext>
            </a:extLst>
          </p:cNvPr>
          <p:cNvSpPr/>
          <p:nvPr/>
        </p:nvSpPr>
        <p:spPr>
          <a:xfrm>
            <a:off x="1676671" y="1376279"/>
            <a:ext cx="58272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新綜藝體" panose="040B0709000000000000" pitchFamily="81" charset="-120"/>
                <a:ea typeface="華康新綜藝體" panose="040B0709000000000000" pitchFamily="81" charset="-120"/>
              </a:rPr>
              <a:t>政 府 補 助</a:t>
            </a:r>
          </a:p>
        </p:txBody>
      </p:sp>
    </p:spTree>
    <p:extLst>
      <p:ext uri="{BB962C8B-B14F-4D97-AF65-F5344CB8AC3E}">
        <p14:creationId xmlns:p14="http://schemas.microsoft.com/office/powerpoint/2010/main" val="1574344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FD0B1ADB-8355-43A5-B2DC-A19BC11BE1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780161"/>
              </p:ext>
            </p:extLst>
          </p:nvPr>
        </p:nvGraphicFramePr>
        <p:xfrm>
          <a:off x="396240" y="1463041"/>
          <a:ext cx="8317992" cy="3090672"/>
        </p:xfrm>
        <a:graphic>
          <a:graphicData uri="http://schemas.openxmlformats.org/drawingml/2006/table">
            <a:tbl>
              <a:tblPr firstRow="1" firstCol="1" bandRow="1"/>
              <a:tblGrid>
                <a:gridCol w="4164361">
                  <a:extLst>
                    <a:ext uri="{9D8B030D-6E8A-4147-A177-3AD203B41FA5}">
                      <a16:colId xmlns:a16="http://schemas.microsoft.com/office/drawing/2014/main" val="1383204180"/>
                    </a:ext>
                  </a:extLst>
                </a:gridCol>
                <a:gridCol w="4153631">
                  <a:extLst>
                    <a:ext uri="{9D8B030D-6E8A-4147-A177-3AD203B41FA5}">
                      <a16:colId xmlns:a16="http://schemas.microsoft.com/office/drawing/2014/main" val="4095070811"/>
                    </a:ext>
                  </a:extLst>
                </a:gridCol>
              </a:tblGrid>
              <a:tr h="576227">
                <a:tc gridSpan="2">
                  <a:txBody>
                    <a:bodyPr/>
                    <a:lstStyle/>
                    <a:p>
                      <a:pPr indent="-373380" algn="ctr"/>
                      <a:r>
                        <a:rPr lang="zh-TW" sz="3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就托臺北市私立幼兒園幼生補助款項</a:t>
                      </a:r>
                      <a:endParaRPr lang="zh-TW" sz="3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20732"/>
                  </a:ext>
                </a:extLst>
              </a:tr>
              <a:tr h="471458">
                <a:tc>
                  <a:txBody>
                    <a:bodyPr/>
                    <a:lstStyle/>
                    <a:p>
                      <a:pPr indent="-373380" algn="ctr"/>
                      <a:r>
                        <a:rPr lang="en-US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歲（大班）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-373380" algn="ctr"/>
                      <a:r>
                        <a:rPr lang="en-US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3-4</a:t>
                      </a:r>
                      <a:r>
                        <a:rPr lang="zh-TW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歲（小、中班）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059347"/>
                  </a:ext>
                </a:extLst>
              </a:tr>
              <a:tr h="2042987">
                <a:tc>
                  <a:txBody>
                    <a:bodyPr/>
                    <a:lstStyle/>
                    <a:p>
                      <a:pPr indent="-373380" algn="ctr"/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教育部</a:t>
                      </a:r>
                      <a:r>
                        <a:rPr lang="zh-TW" alt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就學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補助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indent="-373380" algn="ctr"/>
                      <a:r>
                        <a:rPr lang="zh-TW" alt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alt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胎</a:t>
                      </a:r>
                      <a:r>
                        <a:rPr lang="en-US" alt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5,000</a:t>
                      </a:r>
                      <a:r>
                        <a:rPr lang="zh-TW" alt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en-US" altLang="zh-TW" sz="20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indent="-373380" algn="ctr"/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胎</a:t>
                      </a:r>
                      <a:r>
                        <a:rPr lang="en-US" alt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,000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zh-TW" altLang="en-US" sz="2000" b="1" kern="10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胎以上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7,000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indent="-373380" algn="ctr"/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+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indent="-373380" algn="ctr"/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北市</a:t>
                      </a:r>
                      <a:r>
                        <a:rPr lang="zh-TW" alt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祝您好孕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學費補助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2,543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學期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-373380" algn="ctr"/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教育部育兒津貼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indent="-373380" algn="ctr"/>
                      <a:r>
                        <a:rPr lang="zh-TW" alt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alt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胎</a:t>
                      </a:r>
                      <a:r>
                        <a:rPr lang="en-US" alt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5,000</a:t>
                      </a:r>
                      <a:r>
                        <a:rPr lang="zh-TW" alt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</a:p>
                    <a:p>
                      <a:pPr indent="-373380" algn="ctr"/>
                      <a:r>
                        <a:rPr lang="zh-TW" alt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alt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胎</a:t>
                      </a:r>
                      <a:r>
                        <a:rPr lang="en-US" alt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6,000</a:t>
                      </a:r>
                      <a:r>
                        <a:rPr lang="zh-TW" alt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月、第</a:t>
                      </a:r>
                      <a:r>
                        <a:rPr lang="en-US" alt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胎以上</a:t>
                      </a:r>
                      <a:r>
                        <a:rPr lang="en-US" alt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7,000</a:t>
                      </a:r>
                      <a:r>
                        <a:rPr lang="zh-TW" alt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indent="-373380" algn="ctr"/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+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indent="-373380" algn="ctr"/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北市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2-4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歲一生六六大順學費補助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indent="-373380" algn="ctr"/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13,660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學期）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516129"/>
                  </a:ext>
                </a:extLst>
              </a:tr>
            </a:tbl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CF8716D2-0BF2-4256-9FC1-BA2039408CD0}"/>
              </a:ext>
            </a:extLst>
          </p:cNvPr>
          <p:cNvSpPr txBox="1"/>
          <p:nvPr/>
        </p:nvSpPr>
        <p:spPr>
          <a:xfrm>
            <a:off x="187929" y="4736593"/>
            <a:ext cx="88463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相關本園收費及教育部、臺北市政府補助款項，請查閱本園網頁</a:t>
            </a:r>
            <a:endParaRPr lang="en-US" altLang="zh-TW" sz="2400" dirty="0">
              <a:latin typeface="華康儷粗圓(P)" panose="020F0700000000000000" pitchFamily="34" charset="-120"/>
              <a:ea typeface="華康儷粗圓(P)" panose="020F0700000000000000" pitchFamily="34" charset="-120"/>
            </a:endParaRPr>
          </a:p>
          <a:p>
            <a:r>
              <a:rPr lang="en-US" altLang="zh-TW" sz="24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http://san-jiun.topschool.tw</a:t>
            </a:r>
            <a:endParaRPr lang="zh-TW" altLang="en-US" sz="2400" dirty="0">
              <a:latin typeface="華康儷粗圓(P)" panose="020F0700000000000000" pitchFamily="34" charset="-120"/>
              <a:ea typeface="華康儷粗圓(P)" panose="020F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0198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510</TotalTime>
  <Words>519</Words>
  <Application>Microsoft Office PowerPoint</Application>
  <PresentationFormat>投影片</PresentationFormat>
  <Paragraphs>87</Paragraphs>
  <Slides>13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4" baseType="lpstr">
      <vt:lpstr>華康新綜藝體</vt:lpstr>
      <vt:lpstr>華康新儷粗黑</vt:lpstr>
      <vt:lpstr>華康儷粗圓(P)</vt:lpstr>
      <vt:lpstr>PMingLiU</vt:lpstr>
      <vt:lpstr>標楷體</vt:lpstr>
      <vt:lpstr>Arial</vt:lpstr>
      <vt:lpstr>Calibri</vt:lpstr>
      <vt:lpstr>Calibri Light</vt:lpstr>
      <vt:lpstr>Times New Roman</vt:lpstr>
      <vt:lpstr>Office 佈景主題</vt:lpstr>
      <vt:lpstr>Document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緖藻 鍾</dc:creator>
  <cp:lastModifiedBy>園長</cp:lastModifiedBy>
  <cp:revision>30</cp:revision>
  <cp:lastPrinted>2022-08-11T08:24:53Z</cp:lastPrinted>
  <dcterms:created xsi:type="dcterms:W3CDTF">2022-03-25T06:16:09Z</dcterms:created>
  <dcterms:modified xsi:type="dcterms:W3CDTF">2022-08-11T08:58:46Z</dcterms:modified>
</cp:coreProperties>
</file>